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4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4"/>
  </p:notesMasterIdLst>
  <p:sldIdLst>
    <p:sldId id="256" r:id="rId2"/>
    <p:sldId id="259" r:id="rId3"/>
    <p:sldId id="262" r:id="rId4"/>
    <p:sldId id="258" r:id="rId5"/>
    <p:sldId id="264" r:id="rId6"/>
    <p:sldId id="265" r:id="rId7"/>
    <p:sldId id="267" r:id="rId8"/>
    <p:sldId id="261" r:id="rId9"/>
    <p:sldId id="268" r:id="rId10"/>
    <p:sldId id="266" r:id="rId11"/>
    <p:sldId id="260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37" autoAdjust="0"/>
  </p:normalViewPr>
  <p:slideViewPr>
    <p:cSldViewPr snapToGrid="0" snapToObjects="1">
      <p:cViewPr>
        <p:scale>
          <a:sx n="99" d="100"/>
          <a:sy n="99" d="100"/>
        </p:scale>
        <p:origin x="-80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77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20404-8B7E-5745-91DF-40E4968FDA9D}" type="datetimeFigureOut">
              <a:rPr kumimoji="1" lang="zh-CN" altLang="en-US" smtClean="0"/>
              <a:t>18/9/23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DAD3D-8B2C-F540-9BC0-D93C9E13E3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2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InjectionIII</a:t>
            </a:r>
            <a:r>
              <a:rPr kumimoji="1" lang="zh-CN" altLang="en-US" dirty="0" smtClean="0"/>
              <a:t>为使用</a:t>
            </a:r>
            <a:r>
              <a:rPr kumimoji="1" lang="en-US" altLang="zh-CN" dirty="0" smtClean="0"/>
              <a:t>Swift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Objective-C</a:t>
            </a:r>
            <a:r>
              <a:rPr kumimoji="1" lang="zh-CN" altLang="en-US" dirty="0" smtClean="0"/>
              <a:t>编写的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tvOS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macOS</a:t>
            </a:r>
            <a:r>
              <a:rPr kumimoji="1" lang="zh-CN" altLang="en-US" dirty="0" smtClean="0"/>
              <a:t>项目添加了一种有限形式的“热重载”功能。 这允许你更改类中方法的实现，而无需重新启动应用程序。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InjectionIII</a:t>
            </a:r>
            <a:r>
              <a:rPr kumimoji="1" lang="zh-CN" altLang="en-US" dirty="0" smtClean="0"/>
              <a:t>需要</a:t>
            </a:r>
            <a:r>
              <a:rPr kumimoji="1" lang="en-US" altLang="zh-CN" dirty="0" err="1" smtClean="0"/>
              <a:t>Xcode</a:t>
            </a:r>
            <a:r>
              <a:rPr kumimoji="1" lang="zh-CN" altLang="en-US" dirty="0" smtClean="0"/>
              <a:t>版本</a:t>
            </a:r>
            <a:r>
              <a:rPr kumimoji="1" lang="en-US" altLang="zh-CN" dirty="0" smtClean="0"/>
              <a:t>9.3</a:t>
            </a:r>
            <a:r>
              <a:rPr kumimoji="1" lang="zh-CN" altLang="en-US" dirty="0" smtClean="0"/>
              <a:t>才能工作，安装在</a:t>
            </a:r>
            <a:r>
              <a:rPr kumimoji="1" lang="en-US" altLang="zh-CN" dirty="0" smtClean="0"/>
              <a:t>/ Applications</a:t>
            </a:r>
            <a:r>
              <a:rPr kumimoji="1" lang="zh-CN" altLang="en-US" dirty="0" smtClean="0"/>
              <a:t>中的标准位置。 您需要在应用的启动中添加以下其中一项：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它的局限性在于它只能重新加载非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，非泛型类的实现而不是结构，但一般来说，一旦运行就可以很好地工作。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08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03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模拟器下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可加载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任意文件，不存在沙盒的说法，而真机设备如果加载动态库，只能加载</a:t>
            </a:r>
            <a:r>
              <a:rPr kumimoji="1" lang="en-US" altLang="zh-CN" dirty="0" err="1" smtClean="0"/>
              <a:t>App.content</a:t>
            </a:r>
            <a:r>
              <a:rPr kumimoji="1" lang="zh-CN" altLang="en-US" dirty="0" smtClean="0"/>
              <a:t>目录下的，换句话说，这个工具只支持模拟器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1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 CODESIGN_ALLOCATE=\(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xcodeDev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Toolchains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XcodeDefault.xctoolchain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codesign_allocate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codesign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--force -s '-' "\(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tmpfile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dylib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1). </a:t>
            </a:r>
            <a:r>
              <a:rPr kumimoji="1" lang="zh-CN" altLang="en-US" dirty="0" smtClean="0"/>
              <a:t>在没有一个类的实现源码的情况下，想改变其中一个方法的实现，除了继承它重写、和借助类别重名方法暴力抢先之外，还有更加灵活的方法 </a:t>
            </a:r>
            <a:r>
              <a:rPr kumimoji="1" lang="en-US" altLang="zh-CN" dirty="0" smtClean="0"/>
              <a:t>Method Swizzle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 smtClean="0"/>
              <a:t>2). Method Swizzle </a:t>
            </a:r>
            <a:r>
              <a:rPr kumimoji="1" lang="zh-CN" altLang="en-US" dirty="0" smtClean="0"/>
              <a:t>指的是改变一个已存在的选择器对应的实现的过程。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中方法的调用能够在运行时通过改变，通过改变类的调度表中选择器到最终函数间的映射关系。</a:t>
            </a:r>
          </a:p>
          <a:p>
            <a:r>
              <a:rPr kumimoji="1" lang="en-US" altLang="zh-CN" dirty="0" smtClean="0"/>
              <a:t>3).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中调用一个方法，其实是向一个对象发送消息，查找消息的唯一依据是</a:t>
            </a:r>
            <a:r>
              <a:rPr kumimoji="1" lang="en-US" altLang="zh-CN" dirty="0" smtClean="0"/>
              <a:t>selector</a:t>
            </a:r>
            <a:r>
              <a:rPr kumimoji="1" lang="zh-CN" altLang="en-US" dirty="0" smtClean="0"/>
              <a:t>的名字。利用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的动态特性，可以实现在运行时偷换</a:t>
            </a:r>
            <a:r>
              <a:rPr kumimoji="1" lang="en-US" altLang="zh-CN" dirty="0" smtClean="0"/>
              <a:t>selector</a:t>
            </a:r>
            <a:r>
              <a:rPr kumimoji="1" lang="zh-CN" altLang="en-US" dirty="0" smtClean="0"/>
              <a:t>对应的方法实现。</a:t>
            </a:r>
          </a:p>
          <a:p>
            <a:r>
              <a:rPr kumimoji="1" lang="en-US" altLang="zh-CN" dirty="0" smtClean="0"/>
              <a:t>4). </a:t>
            </a:r>
            <a:r>
              <a:rPr kumimoji="1" lang="zh-CN" altLang="en-US" dirty="0" smtClean="0"/>
              <a:t>每个类都有一个方法列表，存放着</a:t>
            </a:r>
            <a:r>
              <a:rPr kumimoji="1" lang="en-US" altLang="zh-CN" dirty="0" smtClean="0"/>
              <a:t>selector</a:t>
            </a:r>
            <a:r>
              <a:rPr kumimoji="1" lang="zh-CN" altLang="en-US" dirty="0" smtClean="0"/>
              <a:t>的名字和方法实现的映射关系。</a:t>
            </a:r>
            <a:r>
              <a:rPr kumimoji="1" lang="en-US" altLang="zh-CN" dirty="0" smtClean="0"/>
              <a:t>IMP</a:t>
            </a:r>
            <a:r>
              <a:rPr kumimoji="1" lang="zh-CN" altLang="en-US" dirty="0" smtClean="0"/>
              <a:t>有点类似函数指针，指向具体的方法实现。</a:t>
            </a:r>
          </a:p>
          <a:p>
            <a:r>
              <a:rPr kumimoji="1" lang="en-US" altLang="zh-CN" dirty="0" smtClean="0"/>
              <a:t>5). </a:t>
            </a:r>
            <a:r>
              <a:rPr kumimoji="1" lang="zh-CN" altLang="en-US" dirty="0" smtClean="0"/>
              <a:t>我们可以利用 </a:t>
            </a:r>
            <a:r>
              <a:rPr kumimoji="1" lang="en-US" altLang="zh-CN" dirty="0" err="1" smtClean="0"/>
              <a:t>method_exchangeImplementations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来交换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个方法中的</a:t>
            </a:r>
            <a:r>
              <a:rPr kumimoji="1" lang="en-US" altLang="zh-CN" dirty="0" smtClean="0"/>
              <a:t>IMP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 smtClean="0"/>
              <a:t>6). </a:t>
            </a:r>
            <a:r>
              <a:rPr kumimoji="1" lang="zh-CN" altLang="en-US" dirty="0" smtClean="0"/>
              <a:t>我们可以利用 </a:t>
            </a:r>
            <a:r>
              <a:rPr kumimoji="1" lang="en-US" altLang="zh-CN" dirty="0" err="1" smtClean="0"/>
              <a:t>class_replaceMethod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来修改类。</a:t>
            </a:r>
          </a:p>
          <a:p>
            <a:r>
              <a:rPr kumimoji="1" lang="en-US" altLang="zh-CN" dirty="0" smtClean="0"/>
              <a:t>7). </a:t>
            </a:r>
            <a:r>
              <a:rPr kumimoji="1" lang="zh-CN" altLang="en-US" dirty="0" smtClean="0"/>
              <a:t>我们可以利用 </a:t>
            </a:r>
            <a:r>
              <a:rPr kumimoji="1" lang="en-US" altLang="zh-CN" dirty="0" err="1" smtClean="0"/>
              <a:t>method_setImplementation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来直接设置某个方法的</a:t>
            </a:r>
            <a:r>
              <a:rPr kumimoji="1" lang="en-US" altLang="zh-CN" dirty="0" smtClean="0"/>
              <a:t>IMP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 smtClean="0"/>
              <a:t>8). </a:t>
            </a:r>
            <a:r>
              <a:rPr kumimoji="1" lang="zh-CN" altLang="en-US" dirty="0" smtClean="0"/>
              <a:t>归根结底，都是偷换了</a:t>
            </a:r>
            <a:r>
              <a:rPr kumimoji="1" lang="en-US" altLang="zh-CN" dirty="0" smtClean="0"/>
              <a:t>selector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IMP</a:t>
            </a:r>
            <a:r>
              <a:rPr kumimoji="1" lang="zh-CN" altLang="en-US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68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1.File Watcher </a:t>
            </a:r>
            <a:r>
              <a:rPr lang="zh-CN" altLang="en-US" dirty="0" smtClean="0">
                <a:effectLst/>
              </a:rPr>
              <a:t>监听观察文件改动（</a:t>
            </a:r>
            <a:r>
              <a:rPr lang="en-US" altLang="zh-CN" dirty="0" err="1" smtClean="0">
                <a:effectLst/>
              </a:rPr>
              <a:t>FSEvents</a:t>
            </a:r>
            <a:r>
              <a:rPr lang="zh-CN" altLang="en-US" dirty="0" smtClean="0">
                <a:effectLst/>
              </a:rPr>
              <a:t>） </a:t>
            </a:r>
          </a:p>
          <a:p>
            <a:r>
              <a:rPr lang="en-US" altLang="zh-CN" dirty="0" smtClean="0"/>
              <a:t>2.InjectionServer</a:t>
            </a:r>
            <a:r>
              <a:rPr lang="zh-CN" altLang="en-US" dirty="0" smtClean="0"/>
              <a:t>执行</a:t>
            </a:r>
            <a:r>
              <a:rPr lang="en-US" altLang="zh-CN" dirty="0" err="1" smtClean="0"/>
              <a:t>rebuildClass</a:t>
            </a:r>
            <a:r>
              <a:rPr lang="zh-CN" altLang="en-US" dirty="0" smtClean="0"/>
              <a:t>编译生成</a:t>
            </a:r>
            <a:r>
              <a:rPr lang="en-US" altLang="zh-CN" dirty="0" smtClean="0"/>
              <a:t>eval101.dylib</a:t>
            </a:r>
            <a:r>
              <a:rPr lang="zh-CN" altLang="en-US" dirty="0" smtClean="0"/>
              <a:t>，打包（向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发送“</a:t>
            </a:r>
            <a:r>
              <a:rPr lang="en-US" altLang="zh-CN" dirty="0" smtClean="0"/>
              <a:t>INJECT”</a:t>
            </a:r>
            <a:r>
              <a:rPr lang="zh-CN" altLang="en-US" dirty="0" smtClean="0"/>
              <a:t>消息，准备完毕） </a:t>
            </a:r>
          </a:p>
          <a:p>
            <a:r>
              <a:rPr lang="en-US" altLang="zh-CN" dirty="0" smtClean="0"/>
              <a:t>3.app </a:t>
            </a:r>
            <a:r>
              <a:rPr lang="zh-CN" altLang="en-US" dirty="0" smtClean="0"/>
              <a:t>重新绘制界面，调用</a:t>
            </a:r>
            <a:r>
              <a:rPr lang="en-US" altLang="zh-CN" dirty="0" err="1" smtClean="0"/>
              <a:t>SwiftInjection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inject(</a:t>
            </a:r>
            <a:r>
              <a:rPr lang="en-US" altLang="zh-CN" dirty="0" err="1" smtClean="0"/>
              <a:t>tmpfile:String</a:t>
            </a:r>
            <a:r>
              <a:rPr lang="en-US" altLang="zh-CN" dirty="0" smtClean="0"/>
              <a:t>)</a:t>
            </a:r>
            <a:r>
              <a:rPr lang="zh-CN" altLang="en-US" dirty="0" smtClean="0"/>
              <a:t>方法 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SwiftEval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eval101.dylib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动态库，注入代码，通过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class_replaceMethod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替换整个类的方法 </a:t>
            </a:r>
          </a:p>
          <a:p>
            <a:r>
              <a:rPr lang="en-US" altLang="zh-CN" dirty="0" smtClean="0"/>
              <a:t>4.injection</a:t>
            </a:r>
            <a:r>
              <a:rPr lang="zh-CN" altLang="en-US" dirty="0" smtClean="0"/>
              <a:t>收到消息，工具变绿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68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1.object-c</a:t>
            </a:r>
            <a:r>
              <a:rPr lang="zh-CN" altLang="en-US" dirty="0" smtClean="0">
                <a:effectLst/>
              </a:rPr>
              <a:t>类的类型和数据变量的类型都是在运行是确定的，而不是在编译时确定。例如：多态特性，我们可以使用父类指针来指向子类对象，并且可以用来调用子类的方法。运行时</a:t>
            </a:r>
            <a:r>
              <a:rPr lang="en-US" altLang="zh-CN" dirty="0" smtClean="0">
                <a:effectLst/>
              </a:rPr>
              <a:t>(runtime)</a:t>
            </a:r>
            <a:r>
              <a:rPr lang="zh-CN" altLang="en-US" dirty="0" smtClean="0">
                <a:effectLst/>
              </a:rPr>
              <a:t>特性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我们可以动态的添加方法，或者替换方法。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根据对象的</a:t>
            </a:r>
            <a:r>
              <a:rPr lang="en-US" altLang="zh-CN" dirty="0" err="1" smtClean="0">
                <a:effectLst/>
              </a:rPr>
              <a:t>isa</a:t>
            </a:r>
            <a:r>
              <a:rPr lang="zh-CN" altLang="en-US" dirty="0" smtClean="0">
                <a:effectLst/>
              </a:rPr>
              <a:t>指针找到类对象</a:t>
            </a:r>
            <a:r>
              <a:rPr lang="en-US" altLang="zh-CN" dirty="0" smtClean="0">
                <a:effectLst/>
              </a:rPr>
              <a:t>id</a:t>
            </a:r>
            <a:r>
              <a:rPr lang="zh-CN" altLang="en-US" dirty="0" smtClean="0">
                <a:effectLst/>
              </a:rPr>
              <a:t>，在查询类对象里面的</a:t>
            </a:r>
            <a:r>
              <a:rPr lang="en-US" altLang="zh-CN" dirty="0" err="1" smtClean="0">
                <a:effectLst/>
              </a:rPr>
              <a:t>methodLists</a:t>
            </a:r>
            <a:r>
              <a:rPr lang="zh-CN" altLang="en-US" dirty="0" smtClean="0">
                <a:effectLst/>
              </a:rPr>
              <a:t>方法函数列表，如果没有在好到，在沿着</a:t>
            </a:r>
            <a:r>
              <a:rPr lang="en-US" altLang="zh-CN" dirty="0" err="1" smtClean="0">
                <a:effectLst/>
              </a:rPr>
              <a:t>superClass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寻找父类，再在父类</a:t>
            </a:r>
            <a:r>
              <a:rPr lang="en-US" altLang="zh-CN" dirty="0" err="1" smtClean="0">
                <a:effectLst/>
              </a:rPr>
              <a:t>methodLists</a:t>
            </a:r>
            <a:r>
              <a:rPr lang="zh-CN" altLang="en-US" dirty="0" smtClean="0">
                <a:effectLst/>
              </a:rPr>
              <a:t>方法列表里面查询，最终找到</a:t>
            </a:r>
            <a:r>
              <a:rPr lang="en-US" altLang="zh-CN" dirty="0" smtClean="0">
                <a:effectLst/>
              </a:rPr>
              <a:t>SEL,</a:t>
            </a:r>
            <a:r>
              <a:rPr lang="zh-CN" altLang="en-US" dirty="0" smtClean="0">
                <a:effectLst/>
              </a:rPr>
              <a:t>根据</a:t>
            </a:r>
            <a:r>
              <a:rPr lang="en-US" altLang="zh-CN" dirty="0" smtClean="0">
                <a:effectLst/>
              </a:rPr>
              <a:t>id</a:t>
            </a:r>
            <a:r>
              <a:rPr lang="zh-CN" altLang="en-US" dirty="0" smtClean="0">
                <a:effectLst/>
              </a:rPr>
              <a:t>和</a:t>
            </a:r>
            <a:r>
              <a:rPr lang="en-US" altLang="zh-CN" dirty="0" smtClean="0">
                <a:effectLst/>
              </a:rPr>
              <a:t>SEL</a:t>
            </a:r>
            <a:r>
              <a:rPr lang="zh-CN" altLang="en-US" dirty="0" smtClean="0">
                <a:effectLst/>
              </a:rPr>
              <a:t>确认</a:t>
            </a:r>
            <a:r>
              <a:rPr lang="en-US" altLang="zh-CN" dirty="0" smtClean="0">
                <a:effectLst/>
              </a:rPr>
              <a:t>IMP</a:t>
            </a:r>
            <a:r>
              <a:rPr lang="zh-CN" altLang="en-US" dirty="0" smtClean="0">
                <a:effectLst/>
              </a:rPr>
              <a:t>（指针函数）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在发送消息；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1). </a:t>
            </a:r>
            <a:r>
              <a:rPr lang="zh-CN" altLang="en-US" dirty="0" smtClean="0">
                <a:effectLst/>
              </a:rPr>
              <a:t>使用时需要导入的头文件 </a:t>
            </a:r>
            <a:r>
              <a:rPr lang="en-US" altLang="zh-CN" dirty="0" smtClean="0">
                <a:effectLst/>
              </a:rPr>
              <a:t>&lt;</a:t>
            </a:r>
            <a:r>
              <a:rPr lang="en-US" altLang="zh-CN" dirty="0" err="1" smtClean="0">
                <a:effectLst/>
              </a:rPr>
              <a:t>objc</a:t>
            </a:r>
            <a:r>
              <a:rPr lang="en-US" altLang="zh-CN" dirty="0" smtClean="0">
                <a:effectLst/>
              </a:rPr>
              <a:t>/</a:t>
            </a:r>
            <a:r>
              <a:rPr lang="en-US" altLang="zh-CN" dirty="0" err="1" smtClean="0">
                <a:effectLst/>
              </a:rPr>
              <a:t>message.h</a:t>
            </a:r>
            <a:r>
              <a:rPr lang="en-US" altLang="zh-CN" dirty="0" smtClean="0">
                <a:effectLst/>
              </a:rPr>
              <a:t>&gt; &lt;</a:t>
            </a:r>
            <a:r>
              <a:rPr lang="en-US" altLang="zh-CN" dirty="0" err="1" smtClean="0">
                <a:effectLst/>
              </a:rPr>
              <a:t>objc</a:t>
            </a:r>
            <a:r>
              <a:rPr lang="en-US" altLang="zh-CN" dirty="0" smtClean="0">
                <a:effectLst/>
              </a:rPr>
              <a:t>/</a:t>
            </a:r>
            <a:r>
              <a:rPr lang="en-US" altLang="zh-CN" dirty="0" err="1" smtClean="0">
                <a:effectLst/>
              </a:rPr>
              <a:t>runtime.h</a:t>
            </a:r>
            <a:r>
              <a:rPr lang="en-US" altLang="zh-CN" dirty="0" smtClean="0">
                <a:effectLst/>
              </a:rPr>
              <a:t>&gt;</a:t>
            </a:r>
          </a:p>
          <a:p>
            <a:r>
              <a:rPr lang="en-US" altLang="zh-CN" dirty="0" smtClean="0">
                <a:effectLst/>
              </a:rPr>
              <a:t>2). Runtime </a:t>
            </a:r>
            <a:r>
              <a:rPr lang="zh-CN" altLang="en-US" dirty="0" smtClean="0">
                <a:effectLst/>
              </a:rPr>
              <a:t>运行时机制，它是一套</a:t>
            </a:r>
            <a:r>
              <a:rPr lang="en-US" altLang="zh-CN" dirty="0" smtClean="0">
                <a:effectLst/>
              </a:rPr>
              <a:t>C</a:t>
            </a:r>
            <a:r>
              <a:rPr lang="zh-CN" altLang="en-US" dirty="0" smtClean="0">
                <a:effectLst/>
              </a:rPr>
              <a:t>语言库。</a:t>
            </a:r>
          </a:p>
          <a:p>
            <a:r>
              <a:rPr lang="en-US" altLang="zh-CN" dirty="0" smtClean="0">
                <a:effectLst/>
              </a:rPr>
              <a:t>3). </a:t>
            </a:r>
            <a:r>
              <a:rPr lang="zh-CN" altLang="en-US" dirty="0" smtClean="0">
                <a:effectLst/>
              </a:rPr>
              <a:t>实际上我们编写的所有</a:t>
            </a:r>
            <a:r>
              <a:rPr lang="en-US" altLang="zh-CN" dirty="0" smtClean="0">
                <a:effectLst/>
              </a:rPr>
              <a:t>OC</a:t>
            </a:r>
            <a:r>
              <a:rPr lang="zh-CN" altLang="en-US" dirty="0" smtClean="0">
                <a:effectLst/>
              </a:rPr>
              <a:t>代码，最终都是转成了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库的东西。</a:t>
            </a:r>
          </a:p>
          <a:p>
            <a:r>
              <a:rPr lang="zh-CN" altLang="en-US" dirty="0" smtClean="0">
                <a:effectLst/>
              </a:rPr>
              <a:t>    比如：</a:t>
            </a:r>
          </a:p>
          <a:p>
            <a:r>
              <a:rPr lang="zh-CN" altLang="en-US" dirty="0" smtClean="0">
                <a:effectLst/>
              </a:rPr>
              <a:t>        类转成了 </a:t>
            </a:r>
            <a:r>
              <a:rPr lang="en-US" altLang="zh-CN" dirty="0" smtClean="0">
                <a:effectLst/>
              </a:rPr>
              <a:t>Runtime </a:t>
            </a:r>
            <a:r>
              <a:rPr lang="zh-CN" altLang="en-US" dirty="0" smtClean="0">
                <a:effectLst/>
              </a:rPr>
              <a:t>库里面的结构体等数据类型，</a:t>
            </a:r>
          </a:p>
          <a:p>
            <a:r>
              <a:rPr lang="zh-CN" altLang="en-US" dirty="0" smtClean="0">
                <a:effectLst/>
              </a:rPr>
              <a:t>        方法转成了 </a:t>
            </a:r>
            <a:r>
              <a:rPr lang="en-US" altLang="zh-CN" dirty="0" smtClean="0">
                <a:effectLst/>
              </a:rPr>
              <a:t>Runtime </a:t>
            </a:r>
            <a:r>
              <a:rPr lang="zh-CN" altLang="en-US" dirty="0" smtClean="0">
                <a:effectLst/>
              </a:rPr>
              <a:t>库里面的</a:t>
            </a:r>
            <a:r>
              <a:rPr lang="en-US" altLang="zh-CN" dirty="0" smtClean="0">
                <a:effectLst/>
              </a:rPr>
              <a:t>C</a:t>
            </a:r>
            <a:r>
              <a:rPr lang="zh-CN" altLang="en-US" dirty="0" smtClean="0">
                <a:effectLst/>
              </a:rPr>
              <a:t>语言函数，</a:t>
            </a:r>
          </a:p>
          <a:p>
            <a:r>
              <a:rPr lang="zh-CN" altLang="en-US" dirty="0" smtClean="0">
                <a:effectLst/>
              </a:rPr>
              <a:t>        平时调方法都是转成了 </a:t>
            </a:r>
            <a:r>
              <a:rPr lang="en-US" altLang="zh-CN" dirty="0" err="1" smtClean="0">
                <a:effectLst/>
              </a:rPr>
              <a:t>objc_msgSend</a:t>
            </a:r>
            <a:r>
              <a:rPr lang="en-US" altLang="zh-CN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函数（所以说</a:t>
            </a:r>
            <a:r>
              <a:rPr lang="en-US" altLang="zh-CN" dirty="0" smtClean="0">
                <a:effectLst/>
              </a:rPr>
              <a:t>OC</a:t>
            </a:r>
            <a:r>
              <a:rPr lang="zh-CN" altLang="en-US" dirty="0" smtClean="0">
                <a:effectLst/>
              </a:rPr>
              <a:t>有个消息发送机制）</a:t>
            </a: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 OC</a:t>
            </a:r>
            <a:r>
              <a:rPr lang="zh-CN" altLang="en-US" dirty="0" smtClean="0">
                <a:effectLst/>
              </a:rPr>
              <a:t>是动态语言，每个方法在运行时会被动态转为消息发送，即：</a:t>
            </a:r>
            <a:r>
              <a:rPr lang="en-US" altLang="zh-CN" dirty="0" err="1" smtClean="0">
                <a:effectLst/>
              </a:rPr>
              <a:t>objc_msgSend</a:t>
            </a:r>
            <a:r>
              <a:rPr lang="en-US" altLang="zh-CN" dirty="0" smtClean="0">
                <a:effectLst/>
              </a:rPr>
              <a:t>(receiver, selector)</a:t>
            </a:r>
            <a:r>
              <a:rPr lang="zh-CN" altLang="en-US" dirty="0" smtClean="0">
                <a:effectLst/>
              </a:rPr>
              <a:t>。</a:t>
            </a: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 [</a:t>
            </a:r>
            <a:r>
              <a:rPr lang="en-US" altLang="zh-CN" dirty="0" err="1" smtClean="0">
                <a:effectLst/>
              </a:rPr>
              <a:t>stu</a:t>
            </a:r>
            <a:r>
              <a:rPr lang="en-US" altLang="zh-CN" dirty="0" smtClean="0">
                <a:effectLst/>
              </a:rPr>
              <a:t> show];  </a:t>
            </a:r>
            <a:r>
              <a:rPr lang="zh-CN" altLang="en-US" dirty="0" smtClean="0">
                <a:effectLst/>
              </a:rPr>
              <a:t>在</a:t>
            </a:r>
            <a:r>
              <a:rPr lang="en-US" altLang="zh-CN" dirty="0" err="1" smtClean="0">
                <a:effectLst/>
              </a:rPr>
              <a:t>objc</a:t>
            </a:r>
            <a:r>
              <a:rPr lang="zh-CN" altLang="en-US" dirty="0" smtClean="0">
                <a:effectLst/>
              </a:rPr>
              <a:t>动态编译时，会被转意为：</a:t>
            </a:r>
            <a:r>
              <a:rPr lang="en-US" altLang="zh-CN" dirty="0" err="1" smtClean="0">
                <a:effectLst/>
              </a:rPr>
              <a:t>objc_msgSend</a:t>
            </a:r>
            <a:r>
              <a:rPr lang="en-US" altLang="zh-CN" dirty="0" smtClean="0">
                <a:effectLst/>
              </a:rPr>
              <a:t>(</a:t>
            </a:r>
            <a:r>
              <a:rPr lang="en-US" altLang="zh-CN" dirty="0" err="1" smtClean="0">
                <a:effectLst/>
              </a:rPr>
              <a:t>stu</a:t>
            </a:r>
            <a:r>
              <a:rPr lang="en-US" altLang="zh-CN" dirty="0" smtClean="0">
                <a:effectLst/>
              </a:rPr>
              <a:t>, @selector(show));    </a:t>
            </a:r>
          </a:p>
          <a:p>
            <a:r>
              <a:rPr lang="en-US" altLang="zh-CN" dirty="0" smtClean="0">
                <a:effectLst/>
              </a:rPr>
              <a:t>4). </a:t>
            </a:r>
            <a:r>
              <a:rPr lang="zh-CN" altLang="en-US" dirty="0" smtClean="0">
                <a:effectLst/>
              </a:rPr>
              <a:t>因此，可以说 </a:t>
            </a:r>
            <a:r>
              <a:rPr lang="en-US" altLang="zh-CN" dirty="0" smtClean="0">
                <a:effectLst/>
              </a:rPr>
              <a:t>Runtime </a:t>
            </a:r>
            <a:r>
              <a:rPr lang="zh-CN" altLang="en-US" dirty="0" smtClean="0">
                <a:effectLst/>
              </a:rPr>
              <a:t>是</a:t>
            </a:r>
            <a:r>
              <a:rPr lang="en-US" altLang="zh-CN" dirty="0" smtClean="0">
                <a:effectLst/>
              </a:rPr>
              <a:t>OC</a:t>
            </a:r>
            <a:r>
              <a:rPr lang="zh-CN" altLang="en-US" dirty="0" smtClean="0">
                <a:effectLst/>
              </a:rPr>
              <a:t>的底层实现，是</a:t>
            </a:r>
            <a:r>
              <a:rPr lang="en-US" altLang="zh-CN" dirty="0" smtClean="0">
                <a:effectLst/>
              </a:rPr>
              <a:t>OC</a:t>
            </a:r>
            <a:r>
              <a:rPr lang="zh-CN" altLang="en-US" dirty="0" smtClean="0">
                <a:effectLst/>
              </a:rPr>
              <a:t>的幕后执行者。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有了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库，能做什么事情呢？</a:t>
            </a:r>
          </a:p>
          <a:p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库里面包含了跟类、成员变量、方法相关的</a:t>
            </a:r>
            <a:r>
              <a:rPr lang="en-US" altLang="zh-CN" dirty="0" smtClean="0">
                <a:effectLst/>
              </a:rPr>
              <a:t>API</a:t>
            </a:r>
            <a:r>
              <a:rPr lang="zh-CN" altLang="en-US" dirty="0" smtClean="0">
                <a:effectLst/>
              </a:rPr>
              <a:t>。</a:t>
            </a:r>
          </a:p>
          <a:p>
            <a:r>
              <a:rPr lang="zh-CN" altLang="en-US" dirty="0" smtClean="0">
                <a:effectLst/>
              </a:rPr>
              <a:t> 比如：</a:t>
            </a:r>
          </a:p>
          <a:p>
            <a:r>
              <a:rPr lang="zh-CN" altLang="en-US" dirty="0" smtClean="0">
                <a:effectLst/>
              </a:rPr>
              <a:t>    （</a:t>
            </a:r>
            <a:r>
              <a:rPr lang="en-US" altLang="zh-CN" dirty="0" smtClean="0">
                <a:effectLst/>
              </a:rPr>
              <a:t>1</a:t>
            </a:r>
            <a:r>
              <a:rPr lang="zh-CN" altLang="en-US" dirty="0" smtClean="0">
                <a:effectLst/>
              </a:rPr>
              <a:t>）获取类里面的所有成员变量。</a:t>
            </a:r>
          </a:p>
          <a:p>
            <a:r>
              <a:rPr lang="zh-CN" altLang="en-US" dirty="0" smtClean="0">
                <a:effectLst/>
              </a:rPr>
              <a:t>    （</a:t>
            </a:r>
            <a:r>
              <a:rPr lang="en-US" altLang="zh-CN" dirty="0" smtClean="0">
                <a:effectLst/>
              </a:rPr>
              <a:t>2</a:t>
            </a:r>
            <a:r>
              <a:rPr lang="zh-CN" altLang="en-US" dirty="0" smtClean="0">
                <a:effectLst/>
              </a:rPr>
              <a:t>）为类动态添加成员变量。</a:t>
            </a:r>
          </a:p>
          <a:p>
            <a:r>
              <a:rPr lang="zh-CN" altLang="en-US" dirty="0" smtClean="0">
                <a:effectLst/>
              </a:rPr>
              <a:t>    （</a:t>
            </a:r>
            <a:r>
              <a:rPr lang="en-US" altLang="zh-CN" dirty="0" smtClean="0">
                <a:effectLst/>
              </a:rPr>
              <a:t>3</a:t>
            </a:r>
            <a:r>
              <a:rPr lang="zh-CN" altLang="en-US" dirty="0" smtClean="0">
                <a:effectLst/>
              </a:rPr>
              <a:t>）动态改变类的方法实现。</a:t>
            </a:r>
          </a:p>
          <a:p>
            <a:r>
              <a:rPr lang="zh-CN" altLang="en-US" dirty="0" smtClean="0">
                <a:effectLst/>
              </a:rPr>
              <a:t>    （</a:t>
            </a:r>
            <a:r>
              <a:rPr lang="en-US" altLang="zh-CN" dirty="0" smtClean="0">
                <a:effectLst/>
              </a:rPr>
              <a:t>4</a:t>
            </a:r>
            <a:r>
              <a:rPr lang="zh-CN" altLang="en-US" dirty="0" smtClean="0">
                <a:effectLst/>
              </a:rPr>
              <a:t>）为类动态添加新的方法等。</a:t>
            </a:r>
          </a:p>
          <a:p>
            <a:r>
              <a:rPr lang="zh-CN" altLang="en-US" dirty="0" smtClean="0">
                <a:effectLst/>
              </a:rPr>
              <a:t> 因此，有了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，想怎么改就怎么改。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运行时创建的类是可以添加实例变量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调用</a:t>
            </a:r>
            <a:r>
              <a:rPr lang="en-US" altLang="zh-CN" dirty="0" err="1" smtClean="0">
                <a:effectLst/>
              </a:rPr>
              <a:t>class_addIvar</a:t>
            </a:r>
            <a:r>
              <a:rPr lang="zh-CN" altLang="en-US" dirty="0" smtClean="0">
                <a:effectLst/>
              </a:rPr>
              <a:t>函数</a:t>
            </a:r>
            <a:r>
              <a:rPr lang="en-US" altLang="zh-CN" dirty="0" smtClean="0">
                <a:effectLst/>
              </a:rPr>
              <a:t>.</a:t>
            </a:r>
            <a:r>
              <a:rPr lang="zh-CN" altLang="en-US" dirty="0" smtClean="0">
                <a:effectLst/>
              </a:rPr>
              <a:t>但是的在调用</a:t>
            </a:r>
            <a:r>
              <a:rPr lang="en-US" altLang="zh-CN" dirty="0" err="1" smtClean="0">
                <a:effectLst/>
              </a:rPr>
              <a:t>objc_allocateClassPair</a:t>
            </a:r>
            <a:r>
              <a:rPr lang="zh-CN" altLang="en-US" dirty="0" smtClean="0">
                <a:effectLst/>
              </a:rPr>
              <a:t>之后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dirty="0" err="1" smtClean="0">
                <a:effectLst/>
              </a:rPr>
              <a:t>objc_registerClassPair</a:t>
            </a:r>
            <a:r>
              <a:rPr lang="zh-CN" altLang="en-US" dirty="0" smtClean="0">
                <a:effectLst/>
              </a:rPr>
              <a:t>之前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原因同上</a:t>
            </a:r>
            <a:r>
              <a:rPr lang="en-US" altLang="zh-CN" dirty="0" smtClean="0">
                <a:effectLst/>
              </a:rPr>
              <a:t>.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OC</a:t>
            </a:r>
            <a:r>
              <a:rPr lang="zh-CN" altLang="en-US" dirty="0" smtClean="0">
                <a:effectLst/>
              </a:rPr>
              <a:t>中一切都被设计成了对象，我们都知道一个类被初始化成一个实例，这个实例是一个对象。实际上一个类本质上也是一个对象，在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中用结构体表示。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相关的定义：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/// </a:t>
            </a:r>
            <a:r>
              <a:rPr lang="zh-CN" altLang="en-US" dirty="0" smtClean="0">
                <a:effectLst/>
              </a:rPr>
              <a:t>描述类中的一个方法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typedef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objc_method</a:t>
            </a:r>
            <a:r>
              <a:rPr lang="en-US" altLang="zh-CN" dirty="0" smtClean="0">
                <a:effectLst/>
              </a:rPr>
              <a:t> *Method;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/// </a:t>
            </a:r>
            <a:r>
              <a:rPr lang="zh-CN" altLang="en-US" dirty="0" smtClean="0">
                <a:effectLst/>
              </a:rPr>
              <a:t>实例变量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typedef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objc_ivar</a:t>
            </a:r>
            <a:r>
              <a:rPr lang="en-US" altLang="zh-CN" dirty="0" smtClean="0">
                <a:effectLst/>
              </a:rPr>
              <a:t> *</a:t>
            </a:r>
            <a:r>
              <a:rPr lang="en-US" altLang="zh-CN" dirty="0" err="1" smtClean="0">
                <a:effectLst/>
              </a:rPr>
              <a:t>Ivar</a:t>
            </a:r>
            <a:r>
              <a:rPr lang="en-US" altLang="zh-CN" dirty="0" smtClean="0">
                <a:effectLst/>
              </a:rPr>
              <a:t>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/// </a:t>
            </a:r>
            <a:r>
              <a:rPr lang="zh-CN" altLang="en-US" dirty="0" smtClean="0">
                <a:effectLst/>
              </a:rPr>
              <a:t>类别</a:t>
            </a:r>
            <a:r>
              <a:rPr lang="en-US" altLang="zh-CN" dirty="0" smtClean="0">
                <a:effectLst/>
              </a:rPr>
              <a:t>Category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typedef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objc_category</a:t>
            </a:r>
            <a:r>
              <a:rPr lang="en-US" altLang="zh-CN" dirty="0" smtClean="0">
                <a:effectLst/>
              </a:rPr>
              <a:t> *Category;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/// </a:t>
            </a:r>
            <a:r>
              <a:rPr lang="zh-CN" altLang="en-US" dirty="0" smtClean="0">
                <a:effectLst/>
              </a:rPr>
              <a:t>类中声明的属性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typedef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objc_property</a:t>
            </a:r>
            <a:r>
              <a:rPr lang="en-US" altLang="zh-CN" dirty="0" smtClean="0">
                <a:effectLst/>
              </a:rPr>
              <a:t> *</a:t>
            </a:r>
            <a:r>
              <a:rPr lang="en-US" altLang="zh-CN" dirty="0" err="1" smtClean="0">
                <a:effectLst/>
              </a:rPr>
              <a:t>objc_property_t</a:t>
            </a:r>
            <a:r>
              <a:rPr lang="en-US" altLang="zh-CN" dirty="0" smtClean="0">
                <a:effectLst/>
              </a:rPr>
              <a:t>;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类在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中的表示</a:t>
            </a:r>
          </a:p>
          <a:p>
            <a:r>
              <a:rPr lang="en-US" altLang="zh-CN" dirty="0" smtClean="0">
                <a:effectLst/>
              </a:rPr>
              <a:t>//</a:t>
            </a:r>
            <a:r>
              <a:rPr lang="zh-CN" altLang="en-US" dirty="0" smtClean="0">
                <a:effectLst/>
              </a:rPr>
              <a:t>类在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中的表示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objc_class</a:t>
            </a:r>
            <a:r>
              <a:rPr lang="en-US" altLang="zh-CN" dirty="0" smtClean="0">
                <a:effectLst/>
              </a:rPr>
              <a:t> {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Class </a:t>
            </a:r>
            <a:r>
              <a:rPr lang="en-US" altLang="zh-CN" dirty="0" err="1" smtClean="0">
                <a:effectLst/>
              </a:rPr>
              <a:t>isa</a:t>
            </a:r>
            <a:r>
              <a:rPr lang="en-US" altLang="zh-CN" dirty="0" smtClean="0">
                <a:effectLst/>
              </a:rPr>
              <a:t>;//</a:t>
            </a:r>
            <a:r>
              <a:rPr lang="zh-CN" altLang="en-US" dirty="0" smtClean="0">
                <a:effectLst/>
              </a:rPr>
              <a:t>指针，顾名思义，表示是一个什么，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</a:t>
            </a:r>
            <a:r>
              <a:rPr lang="zh-CN" altLang="en-US" dirty="0" smtClean="0">
                <a:effectLst/>
              </a:rPr>
              <a:t>实例的</a:t>
            </a:r>
            <a:r>
              <a:rPr lang="en-US" altLang="zh-CN" dirty="0" err="1" smtClean="0">
                <a:effectLst/>
              </a:rPr>
              <a:t>isa</a:t>
            </a:r>
            <a:r>
              <a:rPr lang="zh-CN" altLang="en-US" dirty="0" smtClean="0">
                <a:effectLst/>
              </a:rPr>
              <a:t>指向类对象，类对象的</a:t>
            </a:r>
            <a:r>
              <a:rPr lang="en-US" altLang="zh-CN" dirty="0" err="1" smtClean="0">
                <a:effectLst/>
              </a:rPr>
              <a:t>isa</a:t>
            </a:r>
            <a:r>
              <a:rPr lang="zh-CN" altLang="en-US" dirty="0" smtClean="0">
                <a:effectLst/>
              </a:rPr>
              <a:t>指向元类</a:t>
            </a:r>
            <a:r>
              <a:rPr lang="en-US" altLang="zh-CN" dirty="0" smtClean="0">
                <a:effectLst/>
              </a:rPr>
              <a:t>,</a:t>
            </a:r>
            <a:r>
              <a:rPr lang="zh-CN" altLang="en-US" dirty="0" smtClean="0">
                <a:effectLst/>
              </a:rPr>
              <a:t>也就是说实例对象的</a:t>
            </a:r>
            <a:r>
              <a:rPr lang="en-US" altLang="zh-CN" dirty="0" err="1" smtClean="0">
                <a:effectLst/>
              </a:rPr>
              <a:t>isa</a:t>
            </a:r>
            <a:r>
              <a:rPr lang="zh-CN" altLang="en-US" dirty="0" smtClean="0">
                <a:effectLst/>
              </a:rPr>
              <a:t>指针指向了内存中类的代码在代码段中存储的位置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</a:t>
            </a:r>
          </a:p>
          <a:p>
            <a:endParaRPr lang="zh-CN" altLang="en-US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#if !__OBJC2__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Class </a:t>
            </a:r>
            <a:r>
              <a:rPr lang="en-US" altLang="zh-CN" dirty="0" err="1" smtClean="0">
                <a:effectLst/>
              </a:rPr>
              <a:t>super_class</a:t>
            </a:r>
            <a:r>
              <a:rPr lang="en-US" altLang="zh-CN" dirty="0" smtClean="0">
                <a:effectLst/>
              </a:rPr>
              <a:t>;  //</a:t>
            </a:r>
            <a:r>
              <a:rPr lang="zh-CN" altLang="en-US" dirty="0" smtClean="0">
                <a:effectLst/>
              </a:rPr>
              <a:t>指向父类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err="1" smtClean="0">
                <a:effectLst/>
              </a:rPr>
              <a:t>const</a:t>
            </a:r>
            <a:r>
              <a:rPr lang="en-US" altLang="zh-CN" dirty="0" smtClean="0">
                <a:effectLst/>
              </a:rPr>
              <a:t> char *name;  //</a:t>
            </a:r>
            <a:r>
              <a:rPr lang="zh-CN" altLang="en-US" dirty="0" smtClean="0">
                <a:effectLst/>
              </a:rPr>
              <a:t>类名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long version;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long info;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long </a:t>
            </a:r>
            <a:r>
              <a:rPr lang="en-US" altLang="zh-CN" dirty="0" err="1" smtClean="0">
                <a:effectLst/>
              </a:rPr>
              <a:t>instance_size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objc_ivar_list</a:t>
            </a:r>
            <a:r>
              <a:rPr lang="en-US" altLang="zh-CN" dirty="0" smtClean="0">
                <a:effectLst/>
              </a:rPr>
              <a:t> *</a:t>
            </a:r>
            <a:r>
              <a:rPr lang="en-US" altLang="zh-CN" dirty="0" err="1" smtClean="0">
                <a:effectLst/>
              </a:rPr>
              <a:t>ivars</a:t>
            </a:r>
            <a:r>
              <a:rPr lang="en-US" altLang="zh-CN" dirty="0" smtClean="0">
                <a:effectLst/>
              </a:rPr>
              <a:t> //</a:t>
            </a:r>
            <a:r>
              <a:rPr lang="zh-CN" altLang="en-US" dirty="0" smtClean="0">
                <a:effectLst/>
              </a:rPr>
              <a:t>成员变量列表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objc_method_list</a:t>
            </a:r>
            <a:r>
              <a:rPr lang="en-US" altLang="zh-CN" dirty="0" smtClean="0">
                <a:effectLst/>
              </a:rPr>
              <a:t>**</a:t>
            </a:r>
            <a:r>
              <a:rPr lang="en-US" altLang="zh-CN" dirty="0" err="1" smtClean="0">
                <a:effectLst/>
              </a:rPr>
              <a:t>methodLists</a:t>
            </a:r>
            <a:r>
              <a:rPr lang="en-US" altLang="zh-CN" dirty="0" smtClean="0">
                <a:effectLst/>
              </a:rPr>
              <a:t>; //</a:t>
            </a:r>
            <a:r>
              <a:rPr lang="zh-CN" altLang="en-US" dirty="0" smtClean="0">
                <a:effectLst/>
              </a:rPr>
              <a:t>方法列表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objc_cache</a:t>
            </a:r>
            <a:r>
              <a:rPr lang="en-US" altLang="zh-CN" dirty="0" smtClean="0">
                <a:effectLst/>
              </a:rPr>
              <a:t> *cache;//</a:t>
            </a:r>
            <a:r>
              <a:rPr lang="zh-CN" altLang="en-US" dirty="0" smtClean="0">
                <a:effectLst/>
              </a:rPr>
              <a:t>缓存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</a:t>
            </a:r>
            <a:r>
              <a:rPr lang="zh-CN" altLang="en-US" dirty="0" smtClean="0">
                <a:effectLst/>
              </a:rPr>
              <a:t>一种优化，调用过的方法存入缓存列表，下次调用先找缓存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objc_protocol_list</a:t>
            </a:r>
            <a:r>
              <a:rPr lang="en-US" altLang="zh-CN" dirty="0" smtClean="0">
                <a:effectLst/>
              </a:rPr>
              <a:t>*protocols //</a:t>
            </a:r>
            <a:r>
              <a:rPr lang="zh-CN" altLang="en-US" dirty="0" smtClean="0">
                <a:effectLst/>
              </a:rPr>
              <a:t>协议列表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#</a:t>
            </a:r>
            <a:r>
              <a:rPr lang="en-US" altLang="zh-CN" dirty="0" err="1" smtClean="0">
                <a:effectLst/>
              </a:rPr>
              <a:t>endif</a:t>
            </a:r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} OBJC2_UNAVAILABLE;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/* Use `Class` instead of `</a:t>
            </a:r>
            <a:r>
              <a:rPr lang="en-US" altLang="zh-CN" dirty="0" err="1" smtClean="0">
                <a:effectLst/>
              </a:rPr>
              <a:t>struct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dirty="0" err="1" smtClean="0">
                <a:effectLst/>
              </a:rPr>
              <a:t>objc_class</a:t>
            </a:r>
            <a:r>
              <a:rPr lang="en-US" altLang="zh-CN" dirty="0" smtClean="0">
                <a:effectLst/>
              </a:rPr>
              <a:t> *` */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获取列表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有时候会有这样的需求，我们需要知道当前类中每个属性的名字（比如字典转模型，字典的</a:t>
            </a:r>
            <a:r>
              <a:rPr lang="en-US" altLang="zh-CN" dirty="0" smtClean="0">
                <a:effectLst/>
              </a:rPr>
              <a:t>Key</a:t>
            </a:r>
            <a:r>
              <a:rPr lang="zh-CN" altLang="en-US" dirty="0" smtClean="0">
                <a:effectLst/>
              </a:rPr>
              <a:t>和模型对象的属性名字不匹配）。</a:t>
            </a:r>
          </a:p>
          <a:p>
            <a:r>
              <a:rPr lang="zh-CN" altLang="en-US" dirty="0" smtClean="0">
                <a:effectLst/>
              </a:rPr>
              <a:t>我们可以通过</a:t>
            </a:r>
            <a:r>
              <a:rPr lang="en-US" altLang="zh-CN" dirty="0" smtClean="0">
                <a:effectLst/>
              </a:rPr>
              <a:t>runtime</a:t>
            </a:r>
            <a:r>
              <a:rPr lang="zh-CN" altLang="en-US" dirty="0" smtClean="0">
                <a:effectLst/>
              </a:rPr>
              <a:t>的一系列方法获取类的一些信息（包括属性列表，方法列表，成员变量列表，和遵循的协议列表）。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</a:t>
            </a:r>
            <a:r>
              <a:rPr lang="en-US" altLang="zh-CN" dirty="0" smtClean="0">
                <a:effectLst/>
              </a:rPr>
              <a:t>unsigned </a:t>
            </a:r>
            <a:r>
              <a:rPr lang="en-US" altLang="zh-CN" dirty="0" err="1" smtClean="0">
                <a:effectLst/>
              </a:rPr>
              <a:t>int</a:t>
            </a:r>
            <a:r>
              <a:rPr lang="en-US" altLang="zh-CN" dirty="0" smtClean="0">
                <a:effectLst/>
              </a:rPr>
              <a:t> count;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    //</a:t>
            </a:r>
            <a:r>
              <a:rPr lang="zh-CN" altLang="en-US" dirty="0" smtClean="0">
                <a:effectLst/>
              </a:rPr>
              <a:t>获取属性列表</a:t>
            </a:r>
          </a:p>
          <a:p>
            <a:endParaRPr lang="zh-CN" altLang="en-US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</a:t>
            </a:r>
            <a:r>
              <a:rPr lang="zh-CN" altLang="en-US" dirty="0" smtClean="0">
                <a:effectLst/>
              </a:rPr>
              <a:t>获取方法列表</a:t>
            </a:r>
          </a:p>
          <a:p>
            <a:r>
              <a:rPr lang="zh-CN" altLang="en-US" dirty="0" smtClean="0">
                <a:effectLst/>
              </a:rPr>
              <a:t>    </a:t>
            </a:r>
            <a:r>
              <a:rPr lang="en-US" altLang="zh-CN" dirty="0" smtClean="0">
                <a:effectLst/>
              </a:rPr>
              <a:t>//</a:t>
            </a:r>
            <a:r>
              <a:rPr lang="zh-CN" altLang="en-US" dirty="0" smtClean="0">
                <a:effectLst/>
              </a:rPr>
              <a:t>获取成员变量列表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68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首先我们修改一个文件，</a:t>
            </a:r>
            <a:r>
              <a:rPr kumimoji="1" lang="en-US" altLang="zh-CN" dirty="0" smtClean="0"/>
              <a:t>Injection</a:t>
            </a:r>
            <a:r>
              <a:rPr kumimoji="1" lang="zh-CN" altLang="en-US" dirty="0" smtClean="0"/>
              <a:t>工具会通过</a:t>
            </a:r>
            <a:r>
              <a:rPr kumimoji="1" lang="en-US" altLang="zh-CN" dirty="0" smtClean="0"/>
              <a:t>File Watcher</a:t>
            </a:r>
            <a:r>
              <a:rPr kumimoji="1" lang="zh-CN" altLang="en-US" dirty="0" smtClean="0"/>
              <a:t>监听观察文件改动，然后将改动的文件编译，打包，这时候</a:t>
            </a:r>
            <a:r>
              <a:rPr kumimoji="1" lang="en-US" altLang="zh-CN" dirty="0" smtClean="0"/>
              <a:t>Injection</a:t>
            </a:r>
            <a:r>
              <a:rPr kumimoji="1" lang="zh-CN" altLang="en-US" dirty="0" smtClean="0"/>
              <a:t>工具会给我们的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发个消息，让更新下代码；我们的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收到消息后更新代码后再给</a:t>
            </a:r>
            <a:r>
              <a:rPr kumimoji="1" lang="en-US" altLang="zh-CN" dirty="0" smtClean="0"/>
              <a:t>Injection</a:t>
            </a:r>
            <a:r>
              <a:rPr kumimoji="1" lang="zh-CN" altLang="en-US" dirty="0" smtClean="0"/>
              <a:t>个反馈，代码已经更新，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也刷新了；</a:t>
            </a:r>
            <a:r>
              <a:rPr kumimoji="1" lang="en-US" altLang="zh-CN" dirty="0" smtClean="0"/>
              <a:t>Injection</a:t>
            </a:r>
            <a:r>
              <a:rPr kumimoji="1" lang="zh-CN" altLang="en-US" dirty="0" smtClean="0"/>
              <a:t>收到反馈后，工具会变绿，完美的闭环式沟通。</a:t>
            </a:r>
            <a:endParaRPr kumimoji="1" lang="en-US" altLang="zh-CN" dirty="0" smtClean="0"/>
          </a:p>
          <a:p>
            <a:r>
              <a:rPr lang="en-US" altLang="zh-CN" dirty="0" smtClean="0">
                <a:effectLst/>
              </a:rPr>
              <a:t>1.File Watcher </a:t>
            </a:r>
            <a:r>
              <a:rPr lang="zh-CN" altLang="en-US" dirty="0" smtClean="0">
                <a:effectLst/>
              </a:rPr>
              <a:t>监听观察文件改动（</a:t>
            </a:r>
            <a:r>
              <a:rPr lang="en-US" altLang="zh-CN" dirty="0" err="1" smtClean="0">
                <a:effectLst/>
              </a:rPr>
              <a:t>FSEvents</a:t>
            </a:r>
            <a:r>
              <a:rPr lang="zh-CN" altLang="en-US" dirty="0" smtClean="0">
                <a:effectLst/>
              </a:rPr>
              <a:t>） </a:t>
            </a:r>
          </a:p>
          <a:p>
            <a:r>
              <a:rPr lang="en-US" altLang="zh-CN" dirty="0" smtClean="0"/>
              <a:t>2.InjectionServer</a:t>
            </a:r>
            <a:r>
              <a:rPr lang="zh-CN" altLang="en-US" dirty="0" smtClean="0"/>
              <a:t>执行</a:t>
            </a:r>
            <a:r>
              <a:rPr lang="en-US" altLang="zh-CN" dirty="0" err="1" smtClean="0"/>
              <a:t>rebuildClass</a:t>
            </a:r>
            <a:r>
              <a:rPr lang="zh-CN" altLang="en-US" dirty="0" smtClean="0"/>
              <a:t>编译生成</a:t>
            </a:r>
            <a:r>
              <a:rPr lang="en-US" altLang="zh-CN" dirty="0" smtClean="0"/>
              <a:t>eval101.dylib</a:t>
            </a:r>
            <a:r>
              <a:rPr lang="zh-CN" altLang="en-US" dirty="0" smtClean="0"/>
              <a:t>，打包（向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发送“</a:t>
            </a:r>
            <a:r>
              <a:rPr lang="en-US" altLang="zh-CN" dirty="0" smtClean="0"/>
              <a:t>INJECT”</a:t>
            </a:r>
            <a:r>
              <a:rPr lang="zh-CN" altLang="en-US" dirty="0" smtClean="0"/>
              <a:t>消息，准备完毕） </a:t>
            </a:r>
          </a:p>
          <a:p>
            <a:r>
              <a:rPr lang="en-US" altLang="zh-CN" dirty="0" smtClean="0"/>
              <a:t>3.app </a:t>
            </a:r>
            <a:r>
              <a:rPr lang="zh-CN" altLang="en-US" dirty="0" smtClean="0"/>
              <a:t>重新绘制界面，调用</a:t>
            </a:r>
            <a:r>
              <a:rPr lang="en-US" altLang="zh-CN" dirty="0" err="1" smtClean="0"/>
              <a:t>SwiftInjection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inject(</a:t>
            </a:r>
            <a:r>
              <a:rPr lang="en-US" altLang="zh-CN" dirty="0" err="1" smtClean="0"/>
              <a:t>tmpfile:String</a:t>
            </a:r>
            <a:r>
              <a:rPr lang="en-US" altLang="zh-CN" dirty="0" smtClean="0"/>
              <a:t>)</a:t>
            </a:r>
            <a:r>
              <a:rPr lang="zh-CN" altLang="en-US" dirty="0" smtClean="0"/>
              <a:t>方法 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SwiftEval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eval101.dylib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动态库，注入代码，通过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class_replaceMethod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替换整个类的方法 </a:t>
            </a:r>
          </a:p>
          <a:p>
            <a:r>
              <a:rPr lang="en-US" altLang="zh-CN" dirty="0" smtClean="0"/>
              <a:t>4.injection</a:t>
            </a:r>
            <a:r>
              <a:rPr lang="zh-CN" altLang="en-US" dirty="0" smtClean="0"/>
              <a:t>收到消息，工具变绿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07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如何实现代码更新，我们去修改下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backgroundColor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然后保存，这时控制台，可见如下日志：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通过上边日志 可知 ：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保存后重新编译了我们修改的类文件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LibraryManagerController.swift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我们编译了一个同名的类，并且忽略了编译器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 class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警告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eval101.dylib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份一样的类，只是方法实现不同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这里我们可以看到修改后的文件被编译为了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eval101.dylib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动态库，当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更新后使用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lldb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image list -o -f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可见修改后的类文件确实以动态库的方式注入了我们的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内。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072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07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AD3D-8B2C-F540-9BC0-D93C9E13E31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03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2018年9月23日星期日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2018年9月23日星期日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file://localhost/Users/yixin/Desktop/%E5%88%86%E4%BA%AB%E5%86%85%E5%AE%B9/injectionTest/injectionTest/AppDelegate.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cap="none" dirty="0" err="1" smtClean="0"/>
              <a:t>InjectionIII</a:t>
            </a:r>
            <a:endParaRPr kumimoji="1" lang="zh-CN" altLang="en-US" cap="none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2680" y="4381500"/>
            <a:ext cx="6400800" cy="1752600"/>
          </a:xfrm>
        </p:spPr>
        <p:txBody>
          <a:bodyPr/>
          <a:lstStyle/>
          <a:p>
            <a:r>
              <a:rPr kumimoji="1" lang="en-US" altLang="en-US" dirty="0"/>
              <a:t> </a:t>
            </a:r>
            <a:r>
              <a:rPr kumimoji="1" lang="en-US" altLang="en-US" dirty="0" smtClean="0"/>
              <a:t> 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41204" y="51960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ongti SC Regular"/>
                <a:ea typeface="Heiti SC Light"/>
                <a:cs typeface="Songti SC Regular"/>
              </a:rPr>
              <a:t>分享：岳恬露</a:t>
            </a:r>
            <a:endParaRPr kumimoji="1" lang="zh-CN" altLang="en-US" sz="2000" dirty="0">
              <a:latin typeface="Songti SC Regular"/>
              <a:ea typeface="Heiti SC Light"/>
              <a:cs typeface="Songti SC 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4713" y="3513539"/>
            <a:ext cx="2884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latin typeface="Songti SC Regular"/>
                <a:cs typeface="Songti SC Regular"/>
              </a:rPr>
              <a:t>iOS</a:t>
            </a:r>
            <a:r>
              <a:rPr kumimoji="1" lang="zh-CN" altLang="en-US" sz="2000" dirty="0" smtClean="0">
                <a:latin typeface="Songti SC Regular"/>
                <a:cs typeface="Songti SC Regular"/>
              </a:rPr>
              <a:t>热重载背后的黑魔法</a:t>
            </a:r>
            <a:endParaRPr kumimoji="1" lang="zh-CN" altLang="en-US" sz="2000" dirty="0">
              <a:latin typeface="Songti SC Regular"/>
              <a:cs typeface="Song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5158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工程演示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82918" y="2090912"/>
            <a:ext cx="14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hlinkClick r:id="rId3" action="ppaction://hlinkfile"/>
              </a:rPr>
              <a:t>InjectionTest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46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36541"/>
          </a:xfrm>
        </p:spPr>
        <p:txBody>
          <a:bodyPr>
            <a:normAutofit/>
          </a:bodyPr>
          <a:lstStyle/>
          <a:p>
            <a:r>
              <a:rPr kumimoji="1" lang="en-US" altLang="en-US" sz="3600" dirty="0" smtClean="0"/>
              <a:t>使用方法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508"/>
            <a:ext cx="8229600" cy="4876800"/>
          </a:xfrm>
        </p:spPr>
        <p:txBody>
          <a:bodyPr>
            <a:normAutofit/>
          </a:bodyPr>
          <a:lstStyle/>
          <a:p>
            <a:r>
              <a:rPr kumimoji="1" lang="en-US" altLang="en-US" dirty="0" smtClean="0">
                <a:latin typeface="Heiti SC Light"/>
                <a:ea typeface="Heiti SC Light"/>
                <a:cs typeface="Heiti SC Light"/>
              </a:rPr>
              <a:t>App </a:t>
            </a:r>
            <a:r>
              <a:rPr kumimoji="1" lang="en-US" altLang="en-US" dirty="0" err="1" smtClean="0">
                <a:latin typeface="Heiti SC Light"/>
                <a:ea typeface="Heiti SC Light"/>
                <a:cs typeface="Heiti SC Light"/>
              </a:rPr>
              <a:t>Store下载InjectionIII</a:t>
            </a:r>
            <a:r>
              <a:rPr kumimoji="1" lang="en-US" altLang="en-US" dirty="0" smtClean="0">
                <a:latin typeface="Heiti SC Light"/>
                <a:ea typeface="Heiti SC Light"/>
                <a:cs typeface="Heiti SC Light"/>
              </a:rPr>
              <a:t>；</a:t>
            </a:r>
          </a:p>
          <a:p>
            <a:endParaRPr kumimoji="1" lang="en-US" altLang="en-US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添加代码</a:t>
            </a:r>
            <a:endParaRPr kumimoji="1" lang="en-US" altLang="zh-CN" dirty="0" smtClean="0">
              <a:latin typeface="Heiti SC Light"/>
              <a:ea typeface="Heiti SC Light"/>
              <a:cs typeface="Heiti SC Light"/>
            </a:endParaRPr>
          </a:p>
          <a:p>
            <a:endParaRPr kumimoji="1" lang="en-US" altLang="zh-CN" dirty="0">
              <a:latin typeface="Heiti SC Light"/>
              <a:ea typeface="Heiti SC Light"/>
              <a:cs typeface="Heiti SC Light"/>
            </a:endParaRPr>
          </a:p>
          <a:p>
            <a:endParaRPr kumimoji="1" lang="en-US" altLang="zh-CN" dirty="0" smtClean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endParaRPr kumimoji="1" lang="en-US" altLang="zh-CN" dirty="0" smtClean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endParaRPr kumimoji="1"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选择 </a:t>
            </a:r>
            <a:r>
              <a:rPr kumimoji="1" lang="en-US" altLang="zh-CN" dirty="0" smtClean="0">
                <a:latin typeface="Heiti SC Light"/>
                <a:ea typeface="Heiti SC Light"/>
                <a:cs typeface="Heiti SC Light"/>
              </a:rPr>
              <a:t>File</a:t>
            </a:r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 </a:t>
            </a:r>
            <a:r>
              <a:rPr kumimoji="1" lang="en-US" altLang="zh-CN" dirty="0" smtClean="0">
                <a:latin typeface="Heiti SC Light"/>
                <a:ea typeface="Heiti SC Light"/>
                <a:cs typeface="Heiti SC Light"/>
              </a:rPr>
              <a:t>Watcher</a:t>
            </a:r>
          </a:p>
          <a:p>
            <a:pPr marL="0" indent="0">
              <a:buNone/>
            </a:pPr>
            <a:endParaRPr kumimoji="1" lang="en-US" altLang="zh-CN" dirty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链接：</a:t>
            </a:r>
            <a:r>
              <a:rPr kumimoji="1" lang="en-US" altLang="zh-CN" dirty="0" smtClean="0">
                <a:solidFill>
                  <a:srgbClr val="0000FF"/>
                </a:solidFill>
                <a:latin typeface="Heiti SC Light"/>
                <a:ea typeface="Heiti SC Light"/>
                <a:cs typeface="Heiti SC Light"/>
              </a:rPr>
              <a:t>https</a:t>
            </a:r>
            <a:r>
              <a:rPr kumimoji="1" lang="en-US" altLang="zh-CN" dirty="0">
                <a:solidFill>
                  <a:srgbClr val="0000FF"/>
                </a:solidFill>
                <a:latin typeface="Heiti SC Light"/>
                <a:ea typeface="Heiti SC Light"/>
                <a:cs typeface="Heiti SC Light"/>
              </a:rPr>
              <a:t>://</a:t>
            </a:r>
            <a:r>
              <a:rPr kumimoji="1" lang="en-US" altLang="zh-CN" dirty="0" err="1">
                <a:solidFill>
                  <a:srgbClr val="0000FF"/>
                </a:solidFill>
                <a:latin typeface="Heiti SC Light"/>
                <a:ea typeface="Heiti SC Light"/>
                <a:cs typeface="Heiti SC Light"/>
              </a:rPr>
              <a:t>github.com</a:t>
            </a:r>
            <a:r>
              <a:rPr kumimoji="1" lang="en-US" altLang="zh-CN" dirty="0">
                <a:solidFill>
                  <a:srgbClr val="0000FF"/>
                </a:solidFill>
                <a:latin typeface="Heiti SC Light"/>
                <a:ea typeface="Heiti SC Light"/>
                <a:cs typeface="Heiti SC Light"/>
              </a:rPr>
              <a:t>/johnno1962/</a:t>
            </a:r>
            <a:r>
              <a:rPr kumimoji="1" lang="en-US" altLang="zh-CN" dirty="0" err="1">
                <a:solidFill>
                  <a:srgbClr val="0000FF"/>
                </a:solidFill>
                <a:latin typeface="Heiti SC Light"/>
                <a:ea typeface="Heiti SC Light"/>
                <a:cs typeface="Heiti SC Light"/>
              </a:rPr>
              <a:t>InjectionIII</a:t>
            </a:r>
            <a:endParaRPr kumimoji="1" lang="zh-CN" altLang="en-US" dirty="0">
              <a:solidFill>
                <a:srgbClr val="0000FF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88381"/>
            <a:ext cx="8269805" cy="144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0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3464" y="2243387"/>
            <a:ext cx="8229600" cy="1952882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/>
              <a:t>分享完毕，谢谢！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5393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1" y="1939202"/>
            <a:ext cx="8229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Songti SC Regular"/>
                <a:cs typeface="Songti SC Regular"/>
              </a:rPr>
              <a:t>InjectionIII</a:t>
            </a:r>
            <a:r>
              <a:rPr kumimoji="1" lang="zh-CN" altLang="en-US" sz="3200" dirty="0">
                <a:latin typeface="Songti SC Regular"/>
                <a:cs typeface="Songti SC Regular"/>
              </a:rPr>
              <a:t>：成吨提高开发效率的工具</a:t>
            </a:r>
            <a:r>
              <a:rPr kumimoji="1" lang="zh-CN" altLang="en-US" sz="3200" dirty="0" smtClean="0">
                <a:latin typeface="Songti SC Regular"/>
                <a:cs typeface="Songti SC Regular"/>
              </a:rPr>
              <a:t>。</a:t>
            </a:r>
            <a:endParaRPr kumimoji="1" lang="en-US" altLang="zh-CN" sz="3200" dirty="0" smtClean="0">
              <a:latin typeface="Songti SC Regular"/>
              <a:cs typeface="Songti SC Regular"/>
            </a:endParaRPr>
          </a:p>
          <a:p>
            <a:endParaRPr kumimoji="1" lang="en-US" altLang="zh-CN" sz="3200" dirty="0">
              <a:latin typeface="Songti SC Regular"/>
              <a:cs typeface="Songti SC Regular"/>
            </a:endParaRPr>
          </a:p>
          <a:p>
            <a:r>
              <a:rPr kumimoji="1" lang="en-US" altLang="zh-CN" sz="3200" dirty="0" err="1" smtClean="0">
                <a:latin typeface="Songti SC Regular"/>
                <a:cs typeface="Songti SC Regular"/>
              </a:rPr>
              <a:t>Xcode</a:t>
            </a:r>
            <a:r>
              <a:rPr kumimoji="1" lang="zh-CN" altLang="en-US" sz="3200" dirty="0" smtClean="0">
                <a:latin typeface="Songti SC Regular"/>
                <a:cs typeface="Songti SC Regular"/>
              </a:rPr>
              <a:t>改代码，模拟器见效果。</a:t>
            </a:r>
            <a:endParaRPr kumimoji="1" lang="en-US" altLang="zh-CN" sz="3200" dirty="0">
              <a:latin typeface="Songti SC Regular"/>
              <a:cs typeface="Songti SC Regular"/>
            </a:endParaRPr>
          </a:p>
          <a:p>
            <a:endParaRPr kumimoji="1" lang="en-US" altLang="zh-CN" sz="3200" dirty="0">
              <a:latin typeface="Songti SC Regular"/>
              <a:cs typeface="Songti SC Regular"/>
            </a:endParaRPr>
          </a:p>
          <a:p>
            <a:r>
              <a:rPr kumimoji="1" lang="en-US" altLang="zh-CN" sz="3200" dirty="0" err="1">
                <a:latin typeface="Songti SC Regular"/>
                <a:cs typeface="Songti SC Regular"/>
              </a:rPr>
              <a:t>Appstore</a:t>
            </a:r>
            <a:r>
              <a:rPr kumimoji="1" lang="zh-CN" altLang="en-US" sz="3200" dirty="0">
                <a:latin typeface="Songti SC Regular"/>
                <a:cs typeface="Songti SC Regular"/>
              </a:rPr>
              <a:t> 可以免费下载。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2242" y="1211377"/>
            <a:ext cx="8861758" cy="437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InjectionIII</a:t>
            </a:r>
            <a:r>
              <a:rPr kumimoji="1" lang="en-US" altLang="zh-CN" dirty="0"/>
              <a:t> adds a limited form of “Hot Reload” capability to your </a:t>
            </a:r>
            <a:r>
              <a:rPr kumimoji="1" lang="en-US" altLang="zh-CN" dirty="0" err="1"/>
              <a:t>iOS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tvOS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macOS</a:t>
            </a:r>
            <a:r>
              <a:rPr kumimoji="1" lang="en-US" altLang="zh-CN" dirty="0"/>
              <a:t> projects written in Swift or Objective-C. This allows you to change the implementations of methods in classes without having to restart your app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InjectionIII</a:t>
            </a:r>
            <a:r>
              <a:rPr kumimoji="1" lang="en-US" altLang="zh-CN" dirty="0"/>
              <a:t> requires </a:t>
            </a:r>
            <a:r>
              <a:rPr kumimoji="1" lang="en-US" altLang="zh-CN" dirty="0" err="1"/>
              <a:t>Xcode</a:t>
            </a:r>
            <a:r>
              <a:rPr kumimoji="1" lang="en-US" altLang="zh-CN" dirty="0"/>
              <a:t> version 9.3 to work, installed at the standard location in /Applications. You need to add one of the following to your app’s startup:</a:t>
            </a:r>
          </a:p>
          <a:p>
            <a:endParaRPr kumimoji="1" lang="en-US" altLang="zh-CN" dirty="0"/>
          </a:p>
          <a:p>
            <a:r>
              <a:rPr kumimoji="1" lang="en-US" altLang="zh-CN" sz="1400" dirty="0"/>
              <a:t>#if DEBUG</a:t>
            </a:r>
          </a:p>
          <a:p>
            <a:r>
              <a:rPr kumimoji="1" lang="en-US" altLang="zh-CN" sz="1400" dirty="0"/>
              <a:t>Bundle(path: "/Applications/</a:t>
            </a:r>
            <a:r>
              <a:rPr kumimoji="1" lang="en-US" altLang="zh-CN" sz="1400" dirty="0" err="1"/>
              <a:t>InjectionIII.app</a:t>
            </a:r>
            <a:r>
              <a:rPr kumimoji="1" lang="en-US" altLang="zh-CN" sz="1400" dirty="0"/>
              <a:t>/Contents/Resources/</a:t>
            </a:r>
            <a:r>
              <a:rPr kumimoji="1" lang="en-US" altLang="zh-CN" sz="1400" dirty="0" err="1"/>
              <a:t>iOSInjection.bundle</a:t>
            </a:r>
            <a:r>
              <a:rPr kumimoji="1" lang="en-US" altLang="zh-CN" sz="1400" dirty="0"/>
              <a:t>")?.load()</a:t>
            </a:r>
          </a:p>
          <a:p>
            <a:r>
              <a:rPr kumimoji="1" lang="en-US" altLang="zh-CN" sz="1400" dirty="0"/>
              <a:t>//for </a:t>
            </a:r>
            <a:r>
              <a:rPr kumimoji="1" lang="en-US" altLang="zh-CN" sz="1400" dirty="0" err="1"/>
              <a:t>tvOS</a:t>
            </a:r>
            <a:r>
              <a:rPr kumimoji="1" lang="en-US" altLang="zh-CN" sz="1400" dirty="0"/>
              <a:t>:</a:t>
            </a:r>
          </a:p>
          <a:p>
            <a:r>
              <a:rPr kumimoji="1" lang="en-US" altLang="zh-CN" sz="1400" dirty="0"/>
              <a:t>Bundle(path: "/Applications/</a:t>
            </a:r>
            <a:r>
              <a:rPr kumimoji="1" lang="en-US" altLang="zh-CN" sz="1400" dirty="0" err="1"/>
              <a:t>InjectionIII.app</a:t>
            </a:r>
            <a:r>
              <a:rPr kumimoji="1" lang="en-US" altLang="zh-CN" sz="1400" dirty="0"/>
              <a:t>/Contents/Resources/</a:t>
            </a:r>
            <a:r>
              <a:rPr kumimoji="1" lang="en-US" altLang="zh-CN" sz="1400" dirty="0" err="1"/>
              <a:t>tvOSInjection.bundle</a:t>
            </a:r>
            <a:r>
              <a:rPr kumimoji="1" lang="en-US" altLang="zh-CN" sz="1400" dirty="0"/>
              <a:t>")?.load()</a:t>
            </a:r>
          </a:p>
          <a:p>
            <a:r>
              <a:rPr kumimoji="1" lang="en-US" altLang="zh-CN" sz="1400" dirty="0"/>
              <a:t>//Or for </a:t>
            </a:r>
            <a:r>
              <a:rPr kumimoji="1" lang="en-US" altLang="zh-CN" sz="1400" dirty="0" err="1"/>
              <a:t>macOS</a:t>
            </a:r>
            <a:r>
              <a:rPr kumimoji="1" lang="en-US" altLang="zh-CN" sz="1400" dirty="0"/>
              <a:t>:</a:t>
            </a:r>
          </a:p>
          <a:p>
            <a:r>
              <a:rPr kumimoji="1" lang="en-US" altLang="zh-CN" sz="1400" dirty="0"/>
              <a:t>Bundle(path: "/Applications/</a:t>
            </a:r>
            <a:r>
              <a:rPr kumimoji="1" lang="en-US" altLang="zh-CN" sz="1400" dirty="0" err="1"/>
              <a:t>InjectionIII.app</a:t>
            </a:r>
            <a:r>
              <a:rPr kumimoji="1" lang="en-US" altLang="zh-CN" sz="1400" dirty="0"/>
              <a:t>/Contents/Resources/</a:t>
            </a:r>
            <a:r>
              <a:rPr kumimoji="1" lang="en-US" altLang="zh-CN" sz="1400" dirty="0" err="1"/>
              <a:t>macOSInjection.bundle</a:t>
            </a:r>
            <a:r>
              <a:rPr kumimoji="1" lang="en-US" altLang="zh-CN" sz="1400" dirty="0"/>
              <a:t>")?.load()</a:t>
            </a:r>
          </a:p>
          <a:p>
            <a:r>
              <a:rPr kumimoji="1" lang="en-US" altLang="zh-CN" sz="1400" dirty="0"/>
              <a:t>#</a:t>
            </a:r>
            <a:r>
              <a:rPr kumimoji="1" lang="en-US" altLang="zh-CN" sz="1400" dirty="0" err="1"/>
              <a:t>endif</a:t>
            </a:r>
            <a:endParaRPr kumimoji="1" lang="en-US" altLang="zh-CN" sz="1400" dirty="0"/>
          </a:p>
          <a:p>
            <a:endParaRPr kumimoji="1" lang="en-US" altLang="zh-CN" dirty="0"/>
          </a:p>
          <a:p>
            <a:r>
              <a:rPr kumimoji="1" lang="en-US" altLang="zh-CN" dirty="0"/>
              <a:t>It’s limited in that it can only reload implementations of non-final, non-generic classes and not </a:t>
            </a:r>
            <a:r>
              <a:rPr kumimoji="1" lang="en-US" altLang="zh-CN" dirty="0" err="1"/>
              <a:t>structs</a:t>
            </a:r>
            <a:r>
              <a:rPr kumimoji="1" lang="en-US" altLang="zh-CN" dirty="0"/>
              <a:t> but in general it works quite well once you’re up an running.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97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pic>
        <p:nvPicPr>
          <p:cNvPr id="5" name="153717276284930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06563"/>
            <a:ext cx="8229600" cy="4664075"/>
          </a:xfrm>
        </p:spPr>
      </p:pic>
    </p:spTree>
    <p:extLst>
      <p:ext uri="{BB962C8B-B14F-4D97-AF65-F5344CB8AC3E}">
        <p14:creationId xmlns:p14="http://schemas.microsoft.com/office/powerpoint/2010/main" val="241794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6640"/>
            <a:ext cx="8229600" cy="710885"/>
          </a:xfrm>
        </p:spPr>
        <p:txBody>
          <a:bodyPr>
            <a:normAutofit/>
          </a:bodyPr>
          <a:lstStyle/>
          <a:p>
            <a:r>
              <a:rPr kumimoji="1" lang="en-US" altLang="en-US" sz="3600" dirty="0" smtClean="0"/>
              <a:t>相关技术</a:t>
            </a:r>
            <a:endParaRPr kumimoji="1" lang="zh-CN" altLang="en-US" sz="3600" dirty="0"/>
          </a:p>
        </p:txBody>
      </p:sp>
      <p:pic>
        <p:nvPicPr>
          <p:cNvPr id="6" name="图片 5" descr="注册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183"/>
            <a:ext cx="9093200" cy="1498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4629" y="3824750"/>
            <a:ext cx="6383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FSEventStream</a:t>
            </a:r>
            <a:r>
              <a:rPr kumimoji="1" lang="zh-CN" altLang="en-US" sz="2000" dirty="0"/>
              <a:t>：文件系统改变事件监控</a:t>
            </a:r>
          </a:p>
          <a:p>
            <a:endParaRPr kumimoji="1" lang="zh-CN" altLang="en-US" sz="2000" dirty="0"/>
          </a:p>
          <a:p>
            <a:r>
              <a:rPr kumimoji="1" lang="en-US" altLang="zh-CN" sz="2000" dirty="0"/>
              <a:t>Process: </a:t>
            </a:r>
            <a:r>
              <a:rPr kumimoji="1" lang="zh-CN" altLang="en-US" sz="2000" dirty="0"/>
              <a:t>启动外部进程、调用外部命令（编译、打包</a:t>
            </a:r>
            <a:r>
              <a:rPr kumimoji="1" lang="zh-CN" altLang="en-US" sz="2000" dirty="0" smtClean="0"/>
              <a:t>）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Method </a:t>
            </a:r>
            <a:r>
              <a:rPr kumimoji="1" lang="en-US" altLang="zh-CN" sz="2000" dirty="0" err="1" smtClean="0"/>
              <a:t>Swizzling</a:t>
            </a:r>
            <a:r>
              <a:rPr kumimoji="1" lang="zh-CN" altLang="en-US" sz="2000" dirty="0" smtClean="0"/>
              <a:t>：交换实现方法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0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6640"/>
            <a:ext cx="8229600" cy="710885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/>
              <a:t>FSEventStream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9502" y="1629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200" y="1834358"/>
            <a:ext cx="86897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FSEventStreamCreate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or </a:t>
            </a:r>
            <a:r>
              <a:rPr kumimoji="1" lang="en-US" altLang="zh-TW" dirty="0" err="1" smtClean="0"/>
              <a:t>FSEventStreamCreateRelativeToDevice</a:t>
            </a:r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应用程序注册、</a:t>
            </a:r>
            <a:endParaRPr kumimoji="1" lang="en-US" altLang="zh-TW" dirty="0" smtClean="0"/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    </a:t>
            </a:r>
            <a:r>
              <a:rPr kumimoji="1" lang="zh-TW" altLang="en-US" dirty="0" smtClean="0"/>
              <a:t>创建一个文件监</a:t>
            </a:r>
            <a:r>
              <a:rPr kumimoji="1" lang="zh-TW" altLang="en-US" dirty="0"/>
              <a:t>控句柄。</a:t>
            </a:r>
          </a:p>
          <a:p>
            <a:endParaRPr kumimoji="1" lang="zh-TW" altLang="en-US" dirty="0"/>
          </a:p>
          <a:p>
            <a:r>
              <a:rPr kumimoji="1" lang="en-US" altLang="zh-TW" dirty="0" err="1" smtClean="0"/>
              <a:t>FSEventStreamScheduleWithRunLoop</a:t>
            </a:r>
            <a:r>
              <a:rPr kumimoji="1" lang="en-US" altLang="zh-TW" dirty="0" smtClean="0"/>
              <a:t>   </a:t>
            </a:r>
            <a:r>
              <a:rPr kumimoji="1" lang="zh-TW" altLang="en-US" dirty="0" smtClean="0"/>
              <a:t>使用循环来获</a:t>
            </a:r>
            <a:r>
              <a:rPr kumimoji="1" lang="zh-TW" altLang="en-US" dirty="0"/>
              <a:t>取</a:t>
            </a:r>
          </a:p>
          <a:p>
            <a:endParaRPr kumimoji="1" lang="zh-TW" altLang="en-US" dirty="0"/>
          </a:p>
          <a:p>
            <a:r>
              <a:rPr kumimoji="1" lang="en-US" altLang="zh-TW" dirty="0" err="1" smtClean="0"/>
              <a:t>FSEventStreamStart</a:t>
            </a:r>
            <a:r>
              <a:rPr kumimoji="1" lang="en-US" altLang="en-US" dirty="0" smtClean="0"/>
              <a:t>   </a:t>
            </a:r>
            <a:r>
              <a:rPr kumimoji="1" lang="zh-TW" altLang="en-US" dirty="0" smtClean="0"/>
              <a:t>告诉后台进程开始文件监</a:t>
            </a:r>
            <a:r>
              <a:rPr kumimoji="1" lang="zh-TW" altLang="en-US" dirty="0"/>
              <a:t>控</a:t>
            </a:r>
          </a:p>
          <a:p>
            <a:endParaRPr kumimoji="1" lang="zh-TW" altLang="en-US" dirty="0"/>
          </a:p>
          <a:p>
            <a:r>
              <a:rPr kumimoji="1" lang="en-US" altLang="zh-TW" dirty="0" err="1" smtClean="0"/>
              <a:t>FSEventStreamCallback</a:t>
            </a:r>
            <a:r>
              <a:rPr kumimoji="1" lang="en-US" altLang="zh-TW" dirty="0" smtClean="0"/>
              <a:t>   </a:t>
            </a:r>
            <a:r>
              <a:rPr kumimoji="1" lang="zh-TW" altLang="en-US" dirty="0" smtClean="0"/>
              <a:t>如果事件产生</a:t>
            </a:r>
            <a:r>
              <a:rPr kumimoji="1" lang="zh-TW" altLang="en-US" dirty="0"/>
              <a:t>，然后就回调函数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FSEventStreamStop</a:t>
            </a:r>
            <a:r>
              <a:rPr kumimoji="1" lang="en-US" altLang="zh-TW" dirty="0" smtClean="0"/>
              <a:t>      </a:t>
            </a:r>
            <a:r>
              <a:rPr kumimoji="1" lang="zh-TW" altLang="en-US" dirty="0" smtClean="0"/>
              <a:t>停止后台进程发送</a:t>
            </a:r>
            <a:r>
              <a:rPr kumimoji="1" lang="zh-TW" altLang="en-US" dirty="0"/>
              <a:t>通知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FSEventStreamInvalidate</a:t>
            </a:r>
            <a:r>
              <a:rPr kumimoji="1" lang="en-US" altLang="zh-TW" dirty="0" smtClean="0"/>
              <a:t>   </a:t>
            </a:r>
            <a:r>
              <a:rPr kumimoji="1" lang="zh-TW" altLang="en-US" dirty="0" smtClean="0"/>
              <a:t>作废</a:t>
            </a:r>
            <a:r>
              <a:rPr kumimoji="1" lang="zh-TW" altLang="en-US" dirty="0"/>
              <a:t>事件 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FSEventStreamRelease</a:t>
            </a:r>
            <a:r>
              <a:rPr kumimoji="1" lang="en-US" altLang="zh-TW" dirty="0" smtClean="0"/>
              <a:t>     </a:t>
            </a:r>
            <a:r>
              <a:rPr kumimoji="1" lang="zh-TW" altLang="en-US" dirty="0" smtClean="0"/>
              <a:t>释</a:t>
            </a:r>
            <a:r>
              <a:rPr kumimoji="1" lang="zh-TW" altLang="en-US" dirty="0"/>
              <a:t>放事件 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44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6640"/>
            <a:ext cx="8229600" cy="71088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Runtime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9502" y="1629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526495"/>
            <a:ext cx="6442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运行时机制：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在程序运行过</a:t>
            </a:r>
            <a:r>
              <a:rPr kumimoji="1" lang="zh-CN" altLang="en-US" dirty="0"/>
              <a:t>程中，动态创建一个类（比如</a:t>
            </a:r>
            <a:r>
              <a:rPr kumimoji="1" lang="en-US" altLang="zh-CN" dirty="0"/>
              <a:t>KVO</a:t>
            </a:r>
            <a:r>
              <a:rPr kumimoji="1" lang="zh-CN" altLang="en-US" dirty="0"/>
              <a:t>的底层实现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在程序运行过程中，动态地为某个类添加属性</a:t>
            </a:r>
            <a:r>
              <a:rPr kumimoji="1" lang="en-US" altLang="zh-CN" dirty="0"/>
              <a:t>/</a:t>
            </a:r>
            <a:r>
              <a:rPr kumimoji="1" lang="zh-CN" altLang="en-US" dirty="0"/>
              <a:t>方法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遍历一个类中</a:t>
            </a:r>
            <a:r>
              <a:rPr kumimoji="1" lang="zh-CN" altLang="en-US" dirty="0"/>
              <a:t>所有的成员变量（属性）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所有方法。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7313" y="4615229"/>
            <a:ext cx="509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objc_msgSend</a:t>
            </a:r>
            <a:r>
              <a:rPr kumimoji="1" lang="en-US" altLang="zh-TW" dirty="0"/>
              <a:t> : </a:t>
            </a:r>
            <a:r>
              <a:rPr kumimoji="1" lang="zh-TW" altLang="en-US" dirty="0"/>
              <a:t>给对象发送消息</a:t>
            </a:r>
          </a:p>
          <a:p>
            <a:r>
              <a:rPr kumimoji="1" lang="zh-TW" altLang="en-US" dirty="0"/>
              <a:t> </a:t>
            </a:r>
            <a:r>
              <a:rPr kumimoji="1" lang="en-US" altLang="zh-TW" dirty="0" err="1"/>
              <a:t>class_copyMethodList</a:t>
            </a:r>
            <a:r>
              <a:rPr kumimoji="1" lang="en-US" altLang="zh-TW" dirty="0"/>
              <a:t> : </a:t>
            </a:r>
            <a:r>
              <a:rPr kumimoji="1" lang="zh-TW" altLang="en-US" dirty="0"/>
              <a:t>遍历某个类所有的方法</a:t>
            </a:r>
          </a:p>
          <a:p>
            <a:r>
              <a:rPr kumimoji="1" lang="zh-TW" altLang="en-US" dirty="0"/>
              <a:t> </a:t>
            </a:r>
            <a:r>
              <a:rPr kumimoji="1" lang="en-US" altLang="zh-TW" dirty="0" err="1"/>
              <a:t>class_copyIvarList</a:t>
            </a:r>
            <a:r>
              <a:rPr kumimoji="1" lang="en-US" altLang="zh-TW" dirty="0"/>
              <a:t> : </a:t>
            </a:r>
            <a:r>
              <a:rPr kumimoji="1" lang="zh-TW" altLang="en-US" dirty="0"/>
              <a:t>遍历某个类所有的成员变量</a:t>
            </a:r>
          </a:p>
          <a:p>
            <a:r>
              <a:rPr kumimoji="1" lang="zh-TW" altLang="en-US" dirty="0"/>
              <a:t> </a:t>
            </a:r>
            <a:r>
              <a:rPr kumimoji="1" lang="en-US" altLang="zh-TW" dirty="0"/>
              <a:t>class_.....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57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04" y="359173"/>
            <a:ext cx="8229600" cy="69020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类设计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90" y="1049373"/>
            <a:ext cx="6818310" cy="57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6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0338" y="6413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程序启动：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8" y="1097673"/>
            <a:ext cx="8361420" cy="7187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338" y="23218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修改文件后：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6" y="3009330"/>
            <a:ext cx="8441602" cy="32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6185</TotalTime>
  <Words>1508</Words>
  <Application>Microsoft Macintosh PowerPoint</Application>
  <PresentationFormat>全屏显示(4:3)</PresentationFormat>
  <Paragraphs>224</Paragraphs>
  <Slides>12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清晰</vt:lpstr>
      <vt:lpstr>InjectionIII</vt:lpstr>
      <vt:lpstr>介绍</vt:lpstr>
      <vt:lpstr>PowerPoint 演示文稿</vt:lpstr>
      <vt:lpstr>示例</vt:lpstr>
      <vt:lpstr>相关技术</vt:lpstr>
      <vt:lpstr>FSEventStream</vt:lpstr>
      <vt:lpstr>Runtime</vt:lpstr>
      <vt:lpstr>类设计</vt:lpstr>
      <vt:lpstr>PowerPoint 演示文稿</vt:lpstr>
      <vt:lpstr>工程演示</vt:lpstr>
      <vt:lpstr>使用方法</vt:lpstr>
      <vt:lpstr>分享完毕，谢谢！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InjectionIII</dc:title>
  <dc:creator>yixin barry</dc:creator>
  <cp:lastModifiedBy>yixin barry</cp:lastModifiedBy>
  <cp:revision>54</cp:revision>
  <dcterms:created xsi:type="dcterms:W3CDTF">2018-09-10T10:05:53Z</dcterms:created>
  <dcterms:modified xsi:type="dcterms:W3CDTF">2018-09-26T05:06:10Z</dcterms:modified>
</cp:coreProperties>
</file>